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64" r:id="rId4"/>
    <p:sldId id="263" r:id="rId5"/>
    <p:sldId id="269" r:id="rId6"/>
    <p:sldId id="262" r:id="rId7"/>
    <p:sldId id="271" r:id="rId8"/>
    <p:sldId id="272" r:id="rId9"/>
    <p:sldId id="267" r:id="rId10"/>
    <p:sldId id="268" r:id="rId11"/>
    <p:sldId id="265" r:id="rId12"/>
    <p:sldId id="260" r:id="rId13"/>
    <p:sldId id="258" r:id="rId14"/>
    <p:sldId id="256" r:id="rId15"/>
    <p:sldId id="259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dirty="0"/>
              <a:t>גרעון שוטף ביחס לכמות יח"ד [תרחיש</a:t>
            </a:r>
            <a:r>
              <a:rPr lang="he-IL" baseline="0" dirty="0"/>
              <a:t> בינוני]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754505488625927"/>
          <c:y val="8.7450043744531927E-2"/>
          <c:w val="0.56365970073389748"/>
          <c:h val="0.8267130358705161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מספר יח"ד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1,905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82-49E2-9823-FEFC538CF7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2,445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82-49E2-9823-FEFC538CF7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2,985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82-49E2-9823-FEFC538CF7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3,625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82-49E2-9823-FEFC538CF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en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1905</c:v>
                </c:pt>
                <c:pt idx="1">
                  <c:v>2445</c:v>
                </c:pt>
                <c:pt idx="2">
                  <c:v>2985</c:v>
                </c:pt>
                <c:pt idx="3">
                  <c:v>3625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82-49E2-9823-FEFC538CF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מספר תושבים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pPr>
              <a:ln w="5715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6,383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82-49E2-9823-FEFC538CF7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8,609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82-49E2-9823-FEFC538CF7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11,184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82-49E2-9823-FEFC538CF7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14,053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82-49E2-9823-FEFC538CF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6383</c:v>
                </c:pt>
                <c:pt idx="1">
                  <c:v>8609</c:v>
                </c:pt>
                <c:pt idx="2">
                  <c:v>11184</c:v>
                </c:pt>
                <c:pt idx="3">
                  <c:v>14053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F82-49E2-9823-FEFC538CF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גרעון שנתי [אלפי ש"ח]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18,677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82-49E2-9823-FEFC538CF7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29,204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82-49E2-9823-FEFC538CF7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43,980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82-49E2-9823-FEFC538CF7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64,066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82-49E2-9823-FEFC538CF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18677</c:v>
                </c:pt>
                <c:pt idx="1">
                  <c:v>29204</c:v>
                </c:pt>
                <c:pt idx="2">
                  <c:v>43980</c:v>
                </c:pt>
                <c:pt idx="3">
                  <c:v>64066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F82-49E2-9823-FEFC538CF7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5200744"/>
        <c:axId val="255202312"/>
      </c:lineChart>
      <c:catAx>
        <c:axId val="25520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5202312"/>
        <c:crosses val="autoZero"/>
        <c:auto val="1"/>
        <c:lblAlgn val="ctr"/>
        <c:lblOffset val="100"/>
        <c:noMultiLvlLbl val="0"/>
      </c:catAx>
      <c:valAx>
        <c:axId val="255202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e-IL" dirty="0"/>
                  <a:t>אלפי</a:t>
                </a:r>
                <a:r>
                  <a:rPr lang="he-IL" baseline="0" dirty="0"/>
                  <a:t> ש"ח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5200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en-IL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2"/>
                </a:solidFill>
              </a:defRPr>
            </a:pPr>
            <a:endParaRPr lang="en-IL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5"/>
                </a:solidFill>
              </a:defRPr>
            </a:pPr>
            <a:endParaRPr lang="en-IL"/>
          </a:p>
        </c:txPr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BDF296-E69A-4B5C-A41F-4082D3D497AE}" type="datetimeFigureOut">
              <a:rPr lang="he-IL" smtClean="0"/>
              <a:t>כ"ח/ניסן/תש"ף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7EB5B8-0D8C-44C5-AEF7-ED9EE29BE7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793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B5B8-0D8C-44C5-AEF7-ED9EE29BE7F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231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E7EC-BB1D-4FFD-BE04-AABF95742E8D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273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E702-7450-479D-BC86-226B7926AB27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24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6A2-723A-4D20-B618-D60A89A1BEDA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8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53C7-5EDE-433C-893A-AFCAB0C54A77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3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D24-4AE3-4F54-B1B8-FCB929DBD9EB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38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F168-C720-4D35-A932-6C42CF7EE591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97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5B7-BFBF-42AC-BBB6-5B76E3F5EB1A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70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2A19-39A2-4906-B691-21F60694D8D6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33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9D86-DE0F-4D29-8000-494E9D93B4BE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7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F69-F918-4297-99B3-5BBD0A9CAF2A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1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C314-657D-49D1-B983-F952613A2DB7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05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3FC6-3E25-4C5E-8634-4D835B7CC2D1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6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798320" y="1929800"/>
            <a:ext cx="9108504" cy="27031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cs typeface="+mj-cs"/>
              </a:rPr>
              <a:t>ועד מקומי עתלית – ועדה כלכלית</a:t>
            </a:r>
            <a:r>
              <a:rPr lang="en-GB" sz="4000" b="1" dirty="0">
                <a:cs typeface="+mj-cs"/>
              </a:rPr>
              <a:t> 2015 </a:t>
            </a:r>
            <a:endParaRPr lang="he-IL" sz="4000" b="1" dirty="0">
              <a:cs typeface="+mj-cs"/>
            </a:endParaRPr>
          </a:p>
          <a:p>
            <a:r>
              <a:rPr lang="he-IL" sz="4000" b="1" dirty="0">
                <a:cs typeface="+mj-cs"/>
              </a:rPr>
              <a:t>צוות התנדבותי: </a:t>
            </a:r>
          </a:p>
          <a:p>
            <a:r>
              <a:rPr lang="he-IL" sz="4000" b="1" dirty="0">
                <a:cs typeface="+mj-cs"/>
              </a:rPr>
              <a:t>עתלית היא האינטרס שלנו</a:t>
            </a:r>
            <a:endParaRPr lang="he-IL" sz="3200" b="1" dirty="0"/>
          </a:p>
          <a:p>
            <a:endParaRPr lang="he-IL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/>
              <a:t>ועדה כלכלית עתלית</a:t>
            </a:r>
          </a:p>
        </p:txBody>
      </p:sp>
    </p:spTree>
    <p:extLst>
      <p:ext uri="{BB962C8B-B14F-4D97-AF65-F5344CB8AC3E}">
        <p14:creationId xmlns:p14="http://schemas.microsoft.com/office/powerpoint/2010/main" val="150531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324" y="3029188"/>
            <a:ext cx="103541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sz="3600" b="1" dirty="0"/>
              <a:t>ההצעה של אנשי עתלית: להפוך את הבעייה להזדמנות!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26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502920" y="619160"/>
            <a:ext cx="10850880" cy="36632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u="sng" dirty="0">
                <a:cs typeface="+mj-cs"/>
              </a:rPr>
              <a:t>פיתרון מוצע:  תפיסת "העוגנים"</a:t>
            </a:r>
          </a:p>
          <a:p>
            <a:endParaRPr lang="he-IL" sz="3600" b="1" dirty="0">
              <a:cs typeface="+mj-cs"/>
            </a:endParaRPr>
          </a:p>
          <a:p>
            <a:r>
              <a:rPr lang="he-IL" sz="3200" b="1" dirty="0"/>
              <a:t>ניצול ומינוף היתרונות היחסיים של איזורים גאוגראפיים, ליצירת מוקדים מניבים ארוכי טווח</a:t>
            </a:r>
          </a:p>
          <a:p>
            <a:endParaRPr lang="he-IL" sz="3200" b="1" dirty="0"/>
          </a:p>
          <a:p>
            <a:r>
              <a:rPr lang="he-IL" sz="2800" b="1" i="1" dirty="0"/>
              <a:t>הערת שוליים: מוקד מניב ייצור הכנסה למועצה וגם יעלה את תדמית עתלית</a:t>
            </a:r>
            <a:endParaRPr lang="he-IL" b="1" i="1" dirty="0"/>
          </a:p>
          <a:p>
            <a:endParaRPr lang="he-IL" sz="2800" b="1" i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2920" y="5117090"/>
            <a:ext cx="10850880" cy="9158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b="1" u="sng" dirty="0"/>
              <a:t>מסקנה נוספת</a:t>
            </a:r>
            <a:r>
              <a:rPr lang="he-IL" b="1" dirty="0"/>
              <a:t>: לא לתכנן איכלוס נוסף מעבר למה שכבר אושר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130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825478" y="5257800"/>
            <a:ext cx="931790" cy="9207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V="1">
            <a:off x="2757268" y="5165725"/>
            <a:ext cx="1825478" cy="18415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4619985" y="4632327"/>
            <a:ext cx="182063" cy="53339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V="1">
            <a:off x="4802048" y="4043364"/>
            <a:ext cx="560771" cy="58896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V="1">
            <a:off x="5362819" y="3275966"/>
            <a:ext cx="182063" cy="79406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V="1">
            <a:off x="5544882" y="2532185"/>
            <a:ext cx="440920" cy="74378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5985802" y="2067951"/>
            <a:ext cx="0" cy="46423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V="1">
            <a:off x="2291373" y="2067951"/>
            <a:ext cx="3694429" cy="26228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1716259" y="2339611"/>
            <a:ext cx="589182" cy="237072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1716259" y="4710333"/>
            <a:ext cx="91032" cy="56446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09095" y="60662"/>
            <a:ext cx="4342228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</a:rPr>
              <a:t>מרכז עירוני עתלית –יתרון הנגישות והנוף הפתוח [מפה 1]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תעסוקה, מסחר, שירותים, עד 5% דיור מוגבל (צעירים/זוגות צעירים, יחידות ל 2-3 חדרים רצוי להשכרה)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היקף של 300,000-400,000 מ"ר 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1. הגבלת גובה מכסימלי לבניה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2. הגדרת </a:t>
            </a:r>
            <a:r>
              <a:rPr lang="he-IL" sz="2000" b="1" dirty="0" err="1">
                <a:solidFill>
                  <a:srgbClr val="FF0000"/>
                </a:solidFill>
              </a:rPr>
              <a:t>שצ"פים</a:t>
            </a:r>
            <a:r>
              <a:rPr lang="he-IL" sz="2000" b="1" dirty="0">
                <a:solidFill>
                  <a:srgbClr val="FF0000"/>
                </a:solidFill>
              </a:rPr>
              <a:t> ומבני קהילה נגישים וזמינים לכלל הציבור</a:t>
            </a:r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395662"/>
            <a:ext cx="457200" cy="6667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" y="228087"/>
            <a:ext cx="681111" cy="993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37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>
            <a:off x="5852160" y="489952"/>
            <a:ext cx="1139483" cy="18529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6418622" y="669267"/>
            <a:ext cx="573021" cy="174524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5331655" y="478449"/>
            <a:ext cx="566462" cy="220848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4909625" y="2686929"/>
            <a:ext cx="422030" cy="234930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4572000" y="5010579"/>
            <a:ext cx="337625" cy="171377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4626394" y="6724357"/>
            <a:ext cx="705261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421901" y="2414514"/>
            <a:ext cx="807601" cy="28391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6825701" y="2686929"/>
            <a:ext cx="403800" cy="265949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 flipV="1">
            <a:off x="5735455" y="5233182"/>
            <a:ext cx="1090244" cy="8142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H="1">
            <a:off x="5287575" y="5233182"/>
            <a:ext cx="447878" cy="149117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52825" y="60662"/>
            <a:ext cx="4398498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</a:rPr>
              <a:t>עוגן דרומי – יתרון נגישות ונוף ייחודי [מפה 2]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תעסוקה ושירותים, מסחר, תיירות (מלונאות, פנאי, בילוי, ספורט ונופש).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ההיקף הבנוי יהיה עד 350,000 מ"ר 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1. הגבלת גובה מכסימלי לבניה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2. יציאה לכביש החוף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77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" y="-222446"/>
            <a:ext cx="12192000" cy="6915150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4597400" y="0"/>
            <a:ext cx="2667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821896" y="14068"/>
            <a:ext cx="56272" cy="520504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807828" y="534572"/>
            <a:ext cx="101795" cy="37982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909623" y="914400"/>
            <a:ext cx="140679" cy="45016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5046980" y="1364566"/>
            <a:ext cx="945857" cy="149117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5992837" y="2810413"/>
            <a:ext cx="1223889" cy="79162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88590" y="3556709"/>
            <a:ext cx="2588456" cy="16121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9726148" y="3684331"/>
            <a:ext cx="1825772" cy="8564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H="1" flipV="1">
            <a:off x="7709096" y="5257800"/>
            <a:ext cx="1921411" cy="27432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flipH="1">
            <a:off x="6471139" y="5257800"/>
            <a:ext cx="123795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 flipV="1">
            <a:off x="5767754" y="5028613"/>
            <a:ext cx="703386" cy="22918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 flipH="1">
            <a:off x="4258505" y="5028613"/>
            <a:ext cx="1509249" cy="586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 flipH="1">
            <a:off x="2037472" y="5257800"/>
            <a:ext cx="958946" cy="11019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>
            <a:off x="2996420" y="5028613"/>
            <a:ext cx="1290221" cy="22918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2037472" y="5367997"/>
            <a:ext cx="0" cy="115941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71413" y="6527409"/>
            <a:ext cx="1966059" cy="33059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 flipV="1">
            <a:off x="2064630" y="3769971"/>
            <a:ext cx="511173" cy="954634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 flipH="1" flipV="1">
            <a:off x="1997466" y="3794950"/>
            <a:ext cx="519479" cy="98462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 flipH="1" flipV="1">
            <a:off x="3385623" y="14068"/>
            <a:ext cx="1211777" cy="8206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 flipH="1">
            <a:off x="2037472" y="33290"/>
            <a:ext cx="1409113" cy="1457885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 flipH="1">
            <a:off x="71706" y="1483287"/>
            <a:ext cx="1978856" cy="1932538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 flipH="1" flipV="1">
            <a:off x="71413" y="3424329"/>
            <a:ext cx="293" cy="3433671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709095" y="60662"/>
            <a:ext cx="43422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</a:rPr>
              <a:t>עוגן צפוני – יתרון במימוש חזון יוצא דופן [מפה 3]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תיירות (מלונאות, מרפא, פנאי, בילוי, ספורט ונופש), תעסוקה, מסחר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1. נדרש תכנון כולל </a:t>
            </a:r>
          </a:p>
        </p:txBody>
      </p:sp>
      <p:pic>
        <p:nvPicPr>
          <p:cNvPr id="86" name="תמונה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" y="228087"/>
            <a:ext cx="681111" cy="993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595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 flipH="1">
            <a:off x="5598942" y="1341803"/>
            <a:ext cx="378535" cy="48382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977942" y="1797489"/>
            <a:ext cx="635068" cy="197265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4963874" y="3802754"/>
            <a:ext cx="0" cy="37087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 flipV="1">
            <a:off x="4963874" y="4173629"/>
            <a:ext cx="494391" cy="58125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5473565" y="4001294"/>
            <a:ext cx="822900" cy="75745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6292626" y="2055813"/>
            <a:ext cx="952236" cy="1931414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5977477" y="1341803"/>
            <a:ext cx="1267385" cy="57907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244862" y="1920876"/>
            <a:ext cx="0" cy="13493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38988" y="60662"/>
            <a:ext cx="4582671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</a:rPr>
              <a:t>מתחם לב עתלית - פיתרון בעייה כלכלית-חברתית[מפה 4]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מגורים [דגש זוגות צעירים], עסקים קטנים בתחומי המסחר הקמעונאי , שירתים</a:t>
            </a:r>
          </a:p>
          <a:p>
            <a:pPr marL="342900" indent="-342900">
              <a:buAutoNum type="arabicPeriod"/>
            </a:pPr>
            <a:r>
              <a:rPr lang="he-IL" b="1" dirty="0">
                <a:solidFill>
                  <a:srgbClr val="FF0000"/>
                </a:solidFill>
              </a:rPr>
              <a:t>הגבלת גובה מכסימלי לבניה</a:t>
            </a:r>
          </a:p>
          <a:p>
            <a:pPr marL="342900" indent="-342900">
              <a:buAutoNum type="arabicPeriod"/>
            </a:pPr>
            <a:r>
              <a:rPr lang="he-IL" b="1" dirty="0">
                <a:solidFill>
                  <a:srgbClr val="FF0000"/>
                </a:solidFill>
              </a:rPr>
              <a:t>להגדיל את השטח לתכנון כדי ליצור כדאיות ע"ב תמ"א 38. </a:t>
            </a:r>
          </a:p>
          <a:p>
            <a:pPr marL="342900" indent="-342900">
              <a:buAutoNum type="arabicPeriod"/>
            </a:pPr>
            <a:r>
              <a:rPr lang="he-IL" b="1" dirty="0">
                <a:solidFill>
                  <a:srgbClr val="FF0000"/>
                </a:solidFill>
              </a:rPr>
              <a:t>ייתכן שעם התנעת עוגן המע"ר תהיה עליית ערך.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79" y="223438"/>
            <a:ext cx="829475" cy="9216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67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859280" y="1564040"/>
            <a:ext cx="9108504" cy="29774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u="sng" dirty="0">
                <a:cs typeface="+mj-cs"/>
              </a:rPr>
              <a:t>הגדרת החזון בתוכנית המתאר</a:t>
            </a:r>
            <a:r>
              <a:rPr lang="he-IL" sz="3200" b="1" dirty="0">
                <a:cs typeface="+mj-cs"/>
              </a:rPr>
              <a:t>:</a:t>
            </a:r>
          </a:p>
          <a:p>
            <a:r>
              <a:rPr lang="he-IL" sz="2800" b="1" dirty="0"/>
              <a:t>פיתוח יישוב המציע איכות חיים גבוהה וחיי ציבור מעשירים, בעל זהות עצמית חזקה ותרומה אזורית ייחודית, מתוך </a:t>
            </a:r>
            <a:r>
              <a:rPr lang="he-IL" sz="2800" b="1" dirty="0">
                <a:solidFill>
                  <a:srgbClr val="FF0000"/>
                </a:solidFill>
              </a:rPr>
              <a:t>איזון כלכלי, חיבור לים, </a:t>
            </a:r>
            <a:r>
              <a:rPr lang="he-IL" sz="2800" b="1" dirty="0"/>
              <a:t>סגולות המקום, הנוף, הטבע וההיסטוריה בהם התברכה עתלית</a:t>
            </a:r>
          </a:p>
          <a:p>
            <a:r>
              <a:rPr lang="he-IL" sz="2800" b="1" dirty="0"/>
              <a:t>מספר תושבים ב- 2030 יהיה עד </a:t>
            </a:r>
            <a:r>
              <a:rPr lang="he-IL" sz="2800" b="1" dirty="0">
                <a:solidFill>
                  <a:srgbClr val="FF0000"/>
                </a:solidFill>
              </a:rPr>
              <a:t>20,000</a:t>
            </a:r>
            <a:r>
              <a:rPr lang="he-IL" sz="2800" b="1" dirty="0"/>
              <a:t> תושבים</a:t>
            </a:r>
          </a:p>
          <a:p>
            <a:endParaRPr lang="he-IL" b="1" dirty="0"/>
          </a:p>
          <a:p>
            <a:endParaRPr lang="he-IL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/>
              <a:t>ועדה כלכלית עתלית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6286" y="5394960"/>
            <a:ext cx="34612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u="sng" dirty="0">
                <a:solidFill>
                  <a:srgbClr val="FF0000"/>
                </a:solidFill>
              </a:rPr>
              <a:t>באדום</a:t>
            </a:r>
            <a:r>
              <a:rPr lang="he-IL" b="1" dirty="0">
                <a:solidFill>
                  <a:srgbClr val="FF0000"/>
                </a:solidFill>
              </a:rPr>
              <a:t>: הערות ועדה כלכלית עתלית</a:t>
            </a:r>
          </a:p>
        </p:txBody>
      </p:sp>
    </p:spTree>
    <p:extLst>
      <p:ext uri="{BB962C8B-B14F-4D97-AF65-F5344CB8AC3E}">
        <p14:creationId xmlns:p14="http://schemas.microsoft.com/office/powerpoint/2010/main" val="368490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381000" y="228600"/>
            <a:ext cx="11468100" cy="6096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3600" b="1" u="sng" dirty="0">
                <a:cs typeface="+mj-cs"/>
              </a:rPr>
              <a:t>האתגרים של עתלית בראי תוכנית המתאר</a:t>
            </a:r>
          </a:p>
          <a:p>
            <a:pPr>
              <a:lnSpc>
                <a:spcPct val="100000"/>
              </a:lnSpc>
            </a:pPr>
            <a:endParaRPr lang="he-IL" sz="3600" b="1" dirty="0">
              <a:cs typeface="+mj-cs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he-IL" sz="3200" b="1" dirty="0"/>
              <a:t>סגירת פיגור ארוך טווח בתחום התשתיות </a:t>
            </a:r>
            <a:br>
              <a:rPr lang="en-US" sz="3200" b="1" dirty="0"/>
            </a:br>
            <a:r>
              <a:rPr lang="he-IL" sz="3200" b="1" dirty="0"/>
              <a:t>באמצעות  בניית תשתית מניבה, על מנת לאפשר עצמאות כלכלית (מימוש החזון)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he-IL" sz="3200" b="1" dirty="0"/>
              <a:t>שינוי תדמית הישוב –כיום (ישוב בעל דימוי נמוך)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he-IL" sz="3200" b="1" dirty="0"/>
              <a:t>הקמת מע"ר (כיום אין מרכז מוגדר בישוב 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he-IL" sz="3200" b="1" dirty="0"/>
              <a:t>יצירת חיבור לים . (כיום אין חיבור לים בישוב צמוד ים)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he-IL" sz="3200" b="1" dirty="0"/>
              <a:t>היערכות נכונה לקראת </a:t>
            </a:r>
            <a:r>
              <a:rPr lang="he-IL" sz="3200" b="1" dirty="0" err="1"/>
              <a:t>האיכלוס</a:t>
            </a:r>
            <a:r>
              <a:rPr lang="he-IL" sz="3200" b="1" dirty="0"/>
              <a:t> המואץ.         . </a:t>
            </a:r>
            <a:br>
              <a:rPr lang="en-US" sz="3200" b="1" dirty="0"/>
            </a:br>
            <a:r>
              <a:rPr lang="he-IL" sz="3200" b="1" dirty="0" err="1"/>
              <a:t>איכלוס</a:t>
            </a:r>
            <a:r>
              <a:rPr lang="he-IL" sz="3200" b="1" dirty="0"/>
              <a:t> הצפוי לשלש את מספר התושבים בתוך כ-15 שנים !!!         </a:t>
            </a:r>
            <a:endParaRPr lang="he-IL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48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645920" y="238160"/>
            <a:ext cx="9108504" cy="10877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u="sng" dirty="0">
                <a:cs typeface="+mj-cs"/>
              </a:rPr>
              <a:t>הפער לאיזון כלכלי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610" y="1325880"/>
            <a:ext cx="11338361" cy="169277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u="sng" dirty="0"/>
              <a:t>בסיס החישוב ל-2014:</a:t>
            </a:r>
            <a:r>
              <a:rPr lang="he-I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עלות תושב חוף כרמל לשנה: 7,120 ש"ח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הכנסות/תושב [כולל ארנונה מגורים, עסקים, תמיכה ממשלתית]: 4,279 ש"ח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חוב/תושב 2014: 2,841 ש"ח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חוב/תושב 2030: 4,500 ש"ח [ירידה בתמיכה ממשלתית, דרישה לשיפור שירותים, שינוי בהרכב אוכלוסיה]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1" y="3383280"/>
            <a:ext cx="970973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/>
              <a:t>גורמים משפיעים נוספים</a:t>
            </a:r>
            <a:r>
              <a:rPr lang="he-IL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תוכנית המיתאר טוענת ל-3.2 נפש/יח"ד, לפי בדיקה, מדובר בשנת 2030 ב-4.0 נפש/יח"ד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תמיכה ממשלתית יורדת, כולל ארנונה של הצבא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כ-1,000 תיקי רווחה בשנה [רוב פעילות הרווחה של חוף הכרמל]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שיעור ילדים גבוה = עלות תושב גבוהה יותר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ציפיות התושבים לשיפור ברמת השירות ["משפרי דיור"]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פיגור עמוק ש"ירשה" מועצת חוף הכרמל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צמצום מפעלים יגרור הקטנת הכנסות מהארנונה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בשנת היעד 2030 עתלית תהיה קרוב ל-50% מאוכלוסיית חוף הכרמל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79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645920" y="238160"/>
            <a:ext cx="9108504" cy="10877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u="sng" dirty="0">
                <a:cs typeface="+mj-cs"/>
              </a:rPr>
              <a:t>הפער לאיזון כלכלי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095" y="868680"/>
            <a:ext cx="830387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u="sng" dirty="0"/>
              <a:t>בסיס החישוב ל-2014:</a:t>
            </a:r>
            <a:r>
              <a:rPr lang="he-I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עלות תושב חוף כרמל לשנה: 7,120 ש"ח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הכנסות/תושב [כולל ארנונה מגורים, עסקים, תמיכה ממשלתית]: 4,279 ש"ח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/>
              <a:t>חוב/תושב 2014: 2,841 ש"ח      חוב/תושב 2030: 4,500 ש"ח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7225" y="4693920"/>
            <a:ext cx="6184706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u="sng" dirty="0"/>
              <a:t>גורמים משפיעים נוספים</a:t>
            </a:r>
            <a:r>
              <a:rPr lang="he-I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תמיכה ממשלתית יורדת, כולל ארנונה של הצבא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כ-1,000 תיקי רווחה בשנה [רוב פעילות הרווחה של חוף הכרמל]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שיעור ילדים גבוה = עלות תושב גבוהה יותר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ציפיות התושבים לשיפור ברמת השירות ["משפרי דיור"]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פיגור עמוק ש"ירשה" מועצת חוף הכרמל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צמצום מפעלים יגרור הקטנת הכנסות מהארנונה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1600" b="1" dirty="0"/>
              <a:t>בשנת היעד 2030 עתלית תהיה קרוב ל-50% מאוכלוסיית חוף הכרמל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2255520"/>
            <a:ext cx="11960409" cy="225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44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90019678"/>
              </p:ext>
            </p:extLst>
          </p:nvPr>
        </p:nvGraphicFramePr>
        <p:xfrm>
          <a:off x="1681480" y="152400"/>
          <a:ext cx="919988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9235440" y="4556760"/>
            <a:ext cx="2758440" cy="899160"/>
          </a:xfrm>
          <a:prstGeom prst="wedgeRectCallout">
            <a:avLst>
              <a:gd name="adj1" fmla="val -102155"/>
              <a:gd name="adj2" fmla="val 64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60% ניצולת מתוך</a:t>
            </a:r>
          </a:p>
          <a:p>
            <a:pPr algn="ctr"/>
            <a:r>
              <a:rPr lang="he-IL" b="1" dirty="0"/>
              <a:t>קיבולת תכנונית 5,875 יח"ד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00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7</a:t>
            </a:fld>
            <a:endParaRPr lang="he-IL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5920" y="238160"/>
            <a:ext cx="9108504" cy="10877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u="sng" dirty="0">
                <a:cs typeface="+mj-cs"/>
              </a:rPr>
              <a:t>הפער לאיזון כלכלי 2030</a:t>
            </a:r>
          </a:p>
        </p:txBody>
      </p:sp>
      <p:sp>
        <p:nvSpPr>
          <p:cNvPr id="2" name="Oval 1"/>
          <p:cNvSpPr/>
          <p:nvPr/>
        </p:nvSpPr>
        <p:spPr>
          <a:xfrm>
            <a:off x="5318760" y="929640"/>
            <a:ext cx="1584960" cy="9753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נפש ליח"ד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4.0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8763000" y="2270760"/>
            <a:ext cx="2499360" cy="10820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היקף יח"ד מתוכנן 2030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5,875 </a:t>
            </a:r>
          </a:p>
          <a:p>
            <a:pPr algn="ctr"/>
            <a:r>
              <a:rPr lang="he-IL" b="1" dirty="0">
                <a:solidFill>
                  <a:schemeClr val="accent2"/>
                </a:solidFill>
              </a:rPr>
              <a:t>23,400 תושבים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907280" y="2270760"/>
            <a:ext cx="2499360" cy="10820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היקף יח"ד מתוכנן 2030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 85% מימוש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4,994 יח"ד </a:t>
            </a:r>
          </a:p>
          <a:p>
            <a:pPr algn="ctr"/>
            <a:r>
              <a:rPr lang="he-IL" b="1" dirty="0">
                <a:solidFill>
                  <a:schemeClr val="accent2"/>
                </a:solidFill>
              </a:rPr>
              <a:t>20,000 תושבים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1356360" y="2270760"/>
            <a:ext cx="2606040" cy="10820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מתוכנן  2030+ לב עתלית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ב-  85% מימוש 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5,844 יח"ד</a:t>
            </a:r>
          </a:p>
          <a:p>
            <a:pPr algn="ctr"/>
            <a:r>
              <a:rPr lang="he-IL" b="1" dirty="0">
                <a:solidFill>
                  <a:schemeClr val="accent2"/>
                </a:solidFill>
              </a:rPr>
              <a:t>23,400 תושבים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9006840" y="3916680"/>
            <a:ext cx="2042160" cy="97536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גרעון חזוי: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בין 66 מליון ש"ח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ל-107 מליון ש"ח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151120" y="3916680"/>
            <a:ext cx="2042160" cy="97536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גרעון חזוי: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בין 57 מליון ש"ח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ל- 91 מליון ש"ח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569720" y="3931920"/>
            <a:ext cx="2042160" cy="97536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גרעון חזוי: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בין 66 מליון ש"ח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ל-107 מליון ש"ח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9052560" y="5455920"/>
            <a:ext cx="2209800" cy="9144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שטחים מניבים לאיזון: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950,000-1,500,000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074920" y="5455920"/>
            <a:ext cx="2209800" cy="9144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שטחים מניבים לאיזון: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810,000-1,300,000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470660" y="5455920"/>
            <a:ext cx="2209800" cy="9144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שטחים מניבים לאיזון: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950,000-1,500,000</a:t>
            </a:r>
          </a:p>
        </p:txBody>
      </p:sp>
      <p:cxnSp>
        <p:nvCxnSpPr>
          <p:cNvPr id="17" name="Elbow Connector 16"/>
          <p:cNvCxnSpPr>
            <a:stCxn id="2" idx="6"/>
            <a:endCxn id="7" idx="0"/>
          </p:cNvCxnSpPr>
          <p:nvPr/>
        </p:nvCxnSpPr>
        <p:spPr>
          <a:xfrm>
            <a:off x="6903720" y="1417320"/>
            <a:ext cx="3108960" cy="85344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8" idx="0"/>
          </p:cNvCxnSpPr>
          <p:nvPr/>
        </p:nvCxnSpPr>
        <p:spPr>
          <a:xfrm>
            <a:off x="10012680" y="3352800"/>
            <a:ext cx="15240" cy="563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>
            <a:off x="10027920" y="4892040"/>
            <a:ext cx="0" cy="563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4"/>
          </p:cNvCxnSpPr>
          <p:nvPr/>
        </p:nvCxnSpPr>
        <p:spPr>
          <a:xfrm>
            <a:off x="6111240" y="1905000"/>
            <a:ext cx="0" cy="365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2" idx="0"/>
          </p:cNvCxnSpPr>
          <p:nvPr/>
        </p:nvCxnSpPr>
        <p:spPr>
          <a:xfrm>
            <a:off x="6156960" y="3352800"/>
            <a:ext cx="15240" cy="5638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5" idx="0"/>
          </p:cNvCxnSpPr>
          <p:nvPr/>
        </p:nvCxnSpPr>
        <p:spPr>
          <a:xfrm>
            <a:off x="6172200" y="4892040"/>
            <a:ext cx="7620" cy="563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99360" y="3352800"/>
            <a:ext cx="15240" cy="5638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34952" y="4907280"/>
            <a:ext cx="7620" cy="563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560320" y="1417320"/>
            <a:ext cx="2712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542572" y="1417320"/>
            <a:ext cx="0" cy="8534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2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8" grpId="0" animBg="1"/>
      <p:bldP spid="12" grpId="0" animBg="1"/>
      <p:bldP spid="13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0" y="161960"/>
            <a:ext cx="12054840" cy="34499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sz="3200" b="1" dirty="0">
                <a:cs typeface="+mj-cs"/>
              </a:rPr>
              <a:t>                                    </a:t>
            </a:r>
            <a:r>
              <a:rPr lang="he-IL" sz="3200" b="1" u="sng" dirty="0">
                <a:cs typeface="+mj-cs"/>
              </a:rPr>
              <a:t> לסיכום הבעייה הכלכלית</a:t>
            </a:r>
          </a:p>
          <a:p>
            <a:pPr algn="just"/>
            <a:endParaRPr lang="he-IL" sz="1200" b="1" u="sng" dirty="0">
              <a:cs typeface="+mj-cs"/>
            </a:endParaRPr>
          </a:p>
          <a:p>
            <a:pPr algn="just"/>
            <a:r>
              <a:rPr lang="he-IL" sz="2800" b="1" dirty="0"/>
              <a:t>היקף יח"ד מוצע עפ"י תוכנית המתאר לשנת 2030: </a:t>
            </a:r>
            <a:r>
              <a:rPr lang="he-IL" sz="2800" b="1" i="1" dirty="0">
                <a:solidFill>
                  <a:schemeClr val="accent5"/>
                </a:solidFill>
              </a:rPr>
              <a:t>5,875 יחידות</a:t>
            </a:r>
          </a:p>
          <a:p>
            <a:pPr algn="just"/>
            <a:r>
              <a:rPr lang="he-IL" sz="2800" b="1" i="1" dirty="0"/>
              <a:t>לפי צפיפות 4.0 נפש/יחידה: </a:t>
            </a:r>
            <a:r>
              <a:rPr lang="he-IL" sz="2800" b="1" i="1" dirty="0">
                <a:solidFill>
                  <a:schemeClr val="accent5"/>
                </a:solidFill>
              </a:rPr>
              <a:t>23,500 תושבים</a:t>
            </a:r>
          </a:p>
          <a:p>
            <a:pPr algn="just"/>
            <a:r>
              <a:rPr lang="he-IL" sz="2800" b="1" i="1" dirty="0"/>
              <a:t>עם 66% מימוש: </a:t>
            </a:r>
            <a:r>
              <a:rPr lang="he-IL" sz="2800" b="1" i="1" dirty="0">
                <a:solidFill>
                  <a:schemeClr val="accent6">
                    <a:lumMod val="50000"/>
                  </a:schemeClr>
                </a:solidFill>
              </a:rPr>
              <a:t>15,500</a:t>
            </a:r>
            <a:r>
              <a:rPr lang="he-IL" sz="2800" b="1" i="1" dirty="0"/>
              <a:t> </a:t>
            </a:r>
            <a:r>
              <a:rPr lang="he-IL" sz="2800" b="1" i="1" dirty="0">
                <a:solidFill>
                  <a:schemeClr val="accent6">
                    <a:lumMod val="50000"/>
                  </a:schemeClr>
                </a:solidFill>
              </a:rPr>
              <a:t>תושבים</a:t>
            </a:r>
          </a:p>
          <a:p>
            <a:pPr algn="just"/>
            <a:r>
              <a:rPr lang="he-IL" sz="2800" b="1" i="1" dirty="0"/>
              <a:t>גרעון שנתי חזוי: </a:t>
            </a:r>
            <a:r>
              <a:rPr lang="he-IL" sz="2800" b="1" i="1" dirty="0">
                <a:solidFill>
                  <a:schemeClr val="accent2">
                    <a:lumMod val="75000"/>
                  </a:schemeClr>
                </a:solidFill>
              </a:rPr>
              <a:t>70 מליון ש"ח </a:t>
            </a:r>
            <a:r>
              <a:rPr lang="he-IL" b="1" i="1" dirty="0">
                <a:solidFill>
                  <a:schemeClr val="accent6"/>
                </a:solidFill>
              </a:rPr>
              <a:t>[או 47 מליון ש"ח לפי גרעון/תושב 2014]</a:t>
            </a:r>
          </a:p>
          <a:p>
            <a:pPr algn="just"/>
            <a:r>
              <a:rPr lang="he-IL" sz="2800" b="1" i="1" dirty="0"/>
              <a:t>שטח מניב נדרש לאיזון כלכלי שוטף: </a:t>
            </a:r>
            <a:r>
              <a:rPr lang="he-IL" sz="2800" b="1" i="1" dirty="0">
                <a:solidFill>
                  <a:schemeClr val="accent2">
                    <a:lumMod val="75000"/>
                  </a:schemeClr>
                </a:solidFill>
              </a:rPr>
              <a:t>מליון מ"ר </a:t>
            </a:r>
            <a:r>
              <a:rPr lang="he-IL" b="1" i="1" dirty="0">
                <a:solidFill>
                  <a:schemeClr val="accent6"/>
                </a:solidFill>
              </a:rPr>
              <a:t>[או 670,000מ"ר לפי גרעון/תושב 2014]</a:t>
            </a:r>
            <a:endParaRPr lang="he-IL" sz="2800" b="1" i="1" dirty="0">
              <a:solidFill>
                <a:schemeClr val="accent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800" b="1" i="1" dirty="0"/>
              <a:t>החישוב למ"ר מניב לפי 70 ש"ח/מ"ר/שנה</a:t>
            </a:r>
          </a:p>
          <a:p>
            <a:pPr algn="just"/>
            <a:endParaRPr lang="he-IL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320" y="4114800"/>
            <a:ext cx="11109960" cy="24993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sz="2800" b="1" dirty="0">
                <a:cs typeface="+mj-cs"/>
              </a:rPr>
              <a:t>                                           ואם תהיה מציאות אחרת?</a:t>
            </a:r>
            <a:endParaRPr lang="he-IL" sz="2800" b="1" u="sng" dirty="0">
              <a:cs typeface="+mj-cs"/>
            </a:endParaRPr>
          </a:p>
          <a:p>
            <a:pPr algn="just"/>
            <a:r>
              <a:rPr lang="he-IL" b="1" dirty="0"/>
              <a:t>פיתרון עיבוי בינוי "לב עתלית" – תוספת יח"ד ע"מ להצדיק כלכלית: </a:t>
            </a:r>
            <a:r>
              <a:rPr lang="he-IL" b="1" i="1" dirty="0">
                <a:solidFill>
                  <a:schemeClr val="accent5"/>
                </a:solidFill>
              </a:rPr>
              <a:t>850-1,000 יחידות</a:t>
            </a:r>
          </a:p>
          <a:p>
            <a:pPr algn="just"/>
            <a:r>
              <a:rPr lang="he-IL" b="1" i="1" dirty="0"/>
              <a:t>לפי צפיפות 4.0 נפש/יחידה: </a:t>
            </a:r>
            <a:r>
              <a:rPr lang="he-IL" b="1" i="1" dirty="0">
                <a:solidFill>
                  <a:schemeClr val="accent5"/>
                </a:solidFill>
              </a:rPr>
              <a:t>עד</a:t>
            </a:r>
            <a:r>
              <a:rPr lang="he-IL" b="1" i="1" dirty="0"/>
              <a:t> </a:t>
            </a:r>
            <a:r>
              <a:rPr lang="he-IL" b="1" i="1" dirty="0">
                <a:solidFill>
                  <a:schemeClr val="accent5"/>
                </a:solidFill>
              </a:rPr>
              <a:t>4,000 תושבים</a:t>
            </a:r>
          </a:p>
          <a:p>
            <a:pPr algn="just"/>
            <a:r>
              <a:rPr lang="he-IL" b="1" i="1" dirty="0"/>
              <a:t>תוספת לגרעון שנתי חזוי: </a:t>
            </a:r>
            <a:r>
              <a:rPr lang="he-IL" b="1" i="1" dirty="0">
                <a:solidFill>
                  <a:schemeClr val="accent6">
                    <a:lumMod val="75000"/>
                  </a:schemeClr>
                </a:solidFill>
              </a:rPr>
              <a:t>כ- </a:t>
            </a:r>
            <a:r>
              <a:rPr lang="he-IL" b="1" i="1" dirty="0">
                <a:solidFill>
                  <a:schemeClr val="accent6">
                    <a:lumMod val="50000"/>
                  </a:schemeClr>
                </a:solidFill>
              </a:rPr>
              <a:t>18מליון ש"ח</a:t>
            </a:r>
          </a:p>
          <a:p>
            <a:pPr algn="just"/>
            <a:r>
              <a:rPr lang="he-IL" b="1" i="1" dirty="0"/>
              <a:t>שטח מניב נוסף שנדרש לאיזון כלכלי שוטף: </a:t>
            </a:r>
            <a:r>
              <a:rPr lang="he-IL" b="1" i="1" dirty="0">
                <a:solidFill>
                  <a:schemeClr val="accent2">
                    <a:lumMod val="75000"/>
                  </a:schemeClr>
                </a:solidFill>
              </a:rPr>
              <a:t>260,000מ"ר [לפי 70 ש"ח/מ"ר/שנה]</a:t>
            </a:r>
          </a:p>
          <a:p>
            <a:pPr algn="just"/>
            <a:r>
              <a:rPr lang="he-IL" sz="2000" b="1" i="1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962400" y="133610"/>
            <a:ext cx="6156960" cy="5674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/>
              <a:t>מתוך הפרוגרמה/קלאודיו עמוד 19</a:t>
            </a:r>
          </a:p>
        </p:txBody>
      </p:sp>
      <p:pic>
        <p:nvPicPr>
          <p:cNvPr id="1026" name="Picture 2" descr="Inline imag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02" y="713440"/>
            <a:ext cx="9743961" cy="41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81021" y="3642360"/>
            <a:ext cx="9698241" cy="150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87289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945</Words>
  <Application>Microsoft Office PowerPoint</Application>
  <PresentationFormat>Widescreen</PresentationFormat>
  <Paragraphs>156</Paragraphs>
  <Slides>15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aailtd</dc:creator>
  <cp:lastModifiedBy>Shai Gilboa</cp:lastModifiedBy>
  <cp:revision>78</cp:revision>
  <dcterms:created xsi:type="dcterms:W3CDTF">2014-08-24T20:13:18Z</dcterms:created>
  <dcterms:modified xsi:type="dcterms:W3CDTF">2020-04-22T11:23:26Z</dcterms:modified>
</cp:coreProperties>
</file>